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0" d="100"/>
          <a:sy n="70" d="100"/>
        </p:scale>
        <p:origin x="-8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Odborné učilište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k-SK" smtClean="0"/>
              <a:t>23. 9. 2012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51776-BEB8-43CB-8FF9-A6CB349D4EF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F29B9-EA34-45B6-9699-BA9558581F58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7410" name="Obrázok 3" descr="OU_D1_02 - kópia"/>
          <p:cNvPicPr>
            <a:picLocks noChangeAspect="1" noChangeArrowheads="1"/>
          </p:cNvPicPr>
          <p:nvPr/>
        </p:nvPicPr>
        <p:blipFill>
          <a:blip r:embed="rId2"/>
          <a:srcRect l="23009" r="12390" b="37314"/>
          <a:stretch>
            <a:fillRect/>
          </a:stretch>
        </p:blipFill>
        <p:spPr bwMode="auto">
          <a:xfrm>
            <a:off x="457200" y="0"/>
            <a:ext cx="693738" cy="498475"/>
          </a:xfrm>
          <a:prstGeom prst="rect">
            <a:avLst/>
          </a:prstGeom>
          <a:noFill/>
        </p:spPr>
      </p:pic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366838" y="228600"/>
            <a:ext cx="4124325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Odborné učilište, Dúbravská cesta 1, 845 29 Bratislava</a:t>
            </a:r>
            <a:endParaRPr kumimoji="0" lang="sk-S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533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2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sk-SK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914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2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A93F-E9DF-4BF1-A761-466A2905D2CB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0D3B12-B31D-42FF-A720-C7C77EA42055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1A14-30AE-42FA-8AA2-4F850D077D73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B457-4204-4D74-97BF-5620246C03B9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209-4CA7-4DC5-BA0F-8AD9FCE4C47A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9816-BBB0-4153-83DE-63BF018D72F4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36FDA5-2E7E-495E-BDC2-DD8315123CD9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8117-AE90-4B84-8F8D-A283F8D63EE8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60B2-D829-4FB5-ADE3-2612BBB5037D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7D2B-C833-4CC6-897A-5594443EC83F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pic>
        <p:nvPicPr>
          <p:cNvPr id="12" name="Obrázok 11" descr="33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82000" y="5638800"/>
            <a:ext cx="523875" cy="666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dirty="0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37316-7CAC-4D27-850B-701325B8D9F5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3" name="Zástupný symbol obrázka 22"/>
          <p:cNvSpPr>
            <a:spLocks noGrp="1"/>
          </p:cNvSpPr>
          <p:nvPr>
            <p:ph type="pic" sz="quarter" idx="13"/>
          </p:nvPr>
        </p:nvSpPr>
        <p:spPr>
          <a:xfrm>
            <a:off x="990600" y="1371600"/>
            <a:ext cx="76200" cy="46038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D756-E71D-4E61-AE6A-BF26E4AEB2BD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7BD756-E71D-4E61-AE6A-BF26E4AEB2BD}" type="datetime1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20" r:id="rId9"/>
    <p:sldLayoutId id="2147483717" r:id="rId10"/>
    <p:sldLayoutId id="2147483718" r:id="rId11"/>
    <p:sldLayoutId id="2147483719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</a:t>
            </a:r>
            <a:r>
              <a:rPr lang="sk-SK" dirty="0" err="1" smtClean="0"/>
              <a:t>nsgsgsgsgsadpisov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FAE8-F230-48BF-B0C3-A22393FCFBA2}" type="datetimeFigureOut">
              <a:rPr lang="sk-SK" smtClean="0"/>
              <a:pPr/>
              <a:t>13. 12. 2013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EC40-1AF6-4FC7-AF39-32DAB8CE92AE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81000" y="609600"/>
            <a:ext cx="84582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Odborné učilište, Dúbravská cesta </a:t>
            </a: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1,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rgbClr val="8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36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845 29 Bratislava</a:t>
            </a:r>
            <a:endParaRPr kumimoji="0" lang="sk-SK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28600" y="3048000"/>
            <a:ext cx="86068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5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Obchodná prevádzka</a:t>
            </a:r>
          </a:p>
          <a:p>
            <a:pPr algn="ctr"/>
            <a:r>
              <a:rPr lang="sk-SK" sz="5400" b="1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</a:t>
            </a:r>
          </a:p>
          <a:p>
            <a:pPr algn="ctr"/>
            <a:r>
              <a:rPr lang="sk-SK" sz="5400" b="1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sk-SK" sz="5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ráca pri príprave jed</a:t>
            </a:r>
            <a:r>
              <a:rPr lang="sk-SK" sz="5400" b="1" cap="none" spc="0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ál</a:t>
            </a:r>
            <a:endParaRPr lang="sk-SK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Obrázok 3" descr="OU_D1_02 - kópia"/>
          <p:cNvPicPr>
            <a:picLocks noChangeAspect="1" noChangeArrowheads="1"/>
          </p:cNvPicPr>
          <p:nvPr/>
        </p:nvPicPr>
        <p:blipFill>
          <a:blip r:embed="rId3" cstate="print"/>
          <a:srcRect l="23009" r="12390" b="37314"/>
          <a:stretch>
            <a:fillRect/>
          </a:stretch>
        </p:blipFill>
        <p:spPr bwMode="auto">
          <a:xfrm>
            <a:off x="8153400" y="228600"/>
            <a:ext cx="693738" cy="498475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2286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Podmienky prijatia: 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žiak ŠZŠ, ZŠ </a:t>
            </a:r>
            <a:r>
              <a:rPr lang="sk-SK" sz="2800" dirty="0" smtClean="0"/>
              <a:t>integrovaná trieda</a:t>
            </a:r>
            <a:endParaRPr lang="sk-SK" sz="2800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úspešné vykonanie prijímacej skúšky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57200" y="2819400"/>
            <a:ext cx="7620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Spôsob ukončenia štúdia:</a:t>
            </a:r>
            <a:endParaRPr lang="sk-SK" sz="2800" dirty="0" smtClean="0"/>
          </a:p>
          <a:p>
            <a:pPr>
              <a:lnSpc>
                <a:spcPct val="150000"/>
              </a:lnSpc>
            </a:pPr>
            <a:endParaRPr lang="sk-SK" sz="800" b="1" dirty="0" smtClean="0"/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získaním osvedčenia o zaškolení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získaním osvedčenia o zaučení</a:t>
            </a:r>
          </a:p>
          <a:p>
            <a:pPr marL="355600" indent="-355600"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úspešným vykonaním záverečnej skúšky a          získaním výučného listu</a:t>
            </a:r>
          </a:p>
        </p:txBody>
      </p:sp>
      <p:sp>
        <p:nvSpPr>
          <p:cNvPr id="6" name="Obdĺžnik 5"/>
          <p:cNvSpPr/>
          <p:nvPr/>
        </p:nvSpPr>
        <p:spPr>
          <a:xfrm>
            <a:off x="381000" y="2209800"/>
            <a:ext cx="38747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800" b="1" dirty="0" smtClean="0"/>
              <a:t>Dĺžka štúdia: </a:t>
            </a:r>
            <a:r>
              <a:rPr lang="sk-SK" sz="2800" dirty="0" smtClean="0"/>
              <a:t>tri roky</a:t>
            </a:r>
            <a:endParaRPr lang="sk-SK" sz="2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8537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Čo by ste mali zvládnuť na prijímacej skúške?</a:t>
            </a:r>
            <a:endParaRPr lang="sk-SK" sz="2800" b="1" dirty="0"/>
          </a:p>
        </p:txBody>
      </p:sp>
      <p:sp>
        <p:nvSpPr>
          <p:cNvPr id="6" name="Obdĺžnik 5"/>
          <p:cNvSpPr/>
          <p:nvPr/>
        </p:nvSpPr>
        <p:spPr>
          <a:xfrm>
            <a:off x="228600" y="1295400"/>
            <a:ext cx="891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Požadované zručnosti:</a:t>
            </a:r>
          </a:p>
          <a:p>
            <a:pPr marL="450850" indent="-450850"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Orientácia v pomôckach a surovinách na varenie 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Váženie, krájanie, natieranie a čistenie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Jedálny lístok a recept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sk-SK" sz="2800" dirty="0" smtClean="0"/>
              <a:t>  Stolovanie a komunikačné schopnosti</a:t>
            </a:r>
            <a:endParaRPr lang="sk-SK" sz="2800" dirty="0"/>
          </a:p>
        </p:txBody>
      </p:sp>
      <p:pic>
        <p:nvPicPr>
          <p:cNvPr id="7" name="Obrázok 6" descr="ku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4724400"/>
            <a:ext cx="3914775" cy="1228725"/>
          </a:xfrm>
          <a:prstGeom prst="rect">
            <a:avLst/>
          </a:prstGeom>
        </p:spPr>
      </p:pic>
      <p:pic>
        <p:nvPicPr>
          <p:cNvPr id="12" name="Obrázok 11" descr="2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352800"/>
            <a:ext cx="1143000" cy="833215"/>
          </a:xfrm>
          <a:prstGeom prst="rect">
            <a:avLst/>
          </a:prstGeom>
        </p:spPr>
      </p:pic>
      <p:pic>
        <p:nvPicPr>
          <p:cNvPr id="13" name="Obrázok 12" descr="35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2514600"/>
            <a:ext cx="1447800" cy="1047750"/>
          </a:xfrm>
          <a:prstGeom prst="rect">
            <a:avLst/>
          </a:prstGeom>
        </p:spPr>
      </p:pic>
      <p:pic>
        <p:nvPicPr>
          <p:cNvPr id="14" name="Obrázok 13" descr="48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34200" y="3733800"/>
            <a:ext cx="971550" cy="809625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0"/>
            <a:ext cx="822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b="1" dirty="0" smtClean="0"/>
              <a:t>Spôsob štúdia</a:t>
            </a:r>
            <a:r>
              <a:rPr lang="sk-SK" sz="2800" dirty="0" smtClean="0"/>
              <a:t>: 4 dni teoretické vyučovanie a 6 dní praktické vyučovanie.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sk-SK" sz="2800" b="1" dirty="0" smtClean="0"/>
              <a:t>ročník</a:t>
            </a:r>
            <a:r>
              <a:rPr lang="sk-SK" sz="2800" dirty="0" smtClean="0"/>
              <a:t> - odborný výcvik sa vykonáva v priestoroch školy, v 2. polroku pokiaľ je žiak šikovný a schopný vykonávať práce v kuchyni s minimálnou pomocou môže byť zaradený na jednu z externých prevádzok závodov spoločného stravovania</a:t>
            </a:r>
          </a:p>
          <a:p>
            <a:pPr marL="342900" indent="-342900" algn="just">
              <a:lnSpc>
                <a:spcPct val="150000"/>
              </a:lnSpc>
            </a:pPr>
            <a:r>
              <a:rPr lang="sk-SK" sz="2800" b="1" dirty="0" smtClean="0"/>
              <a:t>2. – 3. ročník </a:t>
            </a:r>
            <a:r>
              <a:rPr lang="sk-SK" sz="2800" dirty="0" smtClean="0"/>
              <a:t>väčšina žiakov je zaradená na externú prevádzku.</a:t>
            </a:r>
            <a:endParaRPr lang="sk-SK" sz="2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28600" y="304800"/>
            <a:ext cx="8305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2800" b="1" dirty="0" smtClean="0"/>
              <a:t>Cieľ: 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sk-SK" sz="2800" b="1" dirty="0" smtClean="0"/>
              <a:t> </a:t>
            </a:r>
            <a:r>
              <a:rPr lang="sk-SK" sz="2800" dirty="0" smtClean="0"/>
              <a:t> pripravovať a ošetrovať základné druhy surovín potrebných na výrobu a expedíciu jedál teplej a studenej kuchyne, jednoduchých múčnikov, teplých a studených nápojov, príloh a doplnkov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sk-SK" sz="2800" dirty="0" smtClean="0"/>
              <a:t> orientovať v prevádzke kuchyne a všetky pomocné práce v kuchyni vykonáva samostatne</a:t>
            </a:r>
          </a:p>
        </p:txBody>
      </p:sp>
      <p:pic>
        <p:nvPicPr>
          <p:cNvPr id="3" name="Obrázok 2" descr="ku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2819400"/>
            <a:ext cx="1333500" cy="1513703"/>
          </a:xfrm>
          <a:prstGeom prst="rect">
            <a:avLst/>
          </a:prstGeom>
        </p:spPr>
      </p:pic>
      <p:pic>
        <p:nvPicPr>
          <p:cNvPr id="4" name="Obrázok 3" descr="ku9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57600" y="4800599"/>
            <a:ext cx="1295400" cy="1462135"/>
          </a:xfrm>
          <a:prstGeom prst="rect">
            <a:avLst/>
          </a:prstGeom>
        </p:spPr>
      </p:pic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533400" y="457200"/>
            <a:ext cx="8229600" cy="2599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k-SK" sz="2800" b="1" dirty="0" smtClean="0"/>
              <a:t>Po vyučení môžu pracovať ako pomocní kuchári v kuchyni či jedálni v reštauráciách, hotelových a rekreačných zariadeniach</a:t>
            </a:r>
            <a:endParaRPr lang="sk-SK" sz="2800" dirty="0" smtClean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ý návr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185</Words>
  <Application>Microsoft Office PowerPoint</Application>
  <PresentationFormat>Prezentácia na obrazovke (4:3)</PresentationFormat>
  <Paragraphs>27</Paragraphs>
  <Slides>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6</vt:i4>
      </vt:variant>
    </vt:vector>
  </HeadingPairs>
  <TitlesOfParts>
    <vt:vector size="8" baseType="lpstr">
      <vt:lpstr>Občiansky</vt:lpstr>
      <vt:lpstr>Vlastný návrh</vt:lpstr>
      <vt:lpstr>Snímka 1</vt:lpstr>
      <vt:lpstr>Snímka 2</vt:lpstr>
      <vt:lpstr>Snímka 3</vt:lpstr>
      <vt:lpstr>Snímka 4</vt:lpstr>
      <vt:lpstr>Snímka 5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Gergelová S.</dc:creator>
  <cp:lastModifiedBy>005</cp:lastModifiedBy>
  <cp:revision>22</cp:revision>
  <dcterms:created xsi:type="dcterms:W3CDTF">2012-09-23T18:06:29Z</dcterms:created>
  <dcterms:modified xsi:type="dcterms:W3CDTF">2013-12-13T04:47:19Z</dcterms:modified>
</cp:coreProperties>
</file>